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330" r:id="rId2"/>
    <p:sldId id="301" r:id="rId3"/>
    <p:sldId id="303" r:id="rId4"/>
    <p:sldId id="444" r:id="rId5"/>
    <p:sldId id="256" r:id="rId6"/>
    <p:sldId id="270" r:id="rId7"/>
    <p:sldId id="271" r:id="rId8"/>
    <p:sldId id="272" r:id="rId9"/>
    <p:sldId id="273" r:id="rId10"/>
    <p:sldId id="274" r:id="rId11"/>
    <p:sldId id="262" r:id="rId12"/>
    <p:sldId id="263" r:id="rId13"/>
    <p:sldId id="267" r:id="rId14"/>
    <p:sldId id="268" r:id="rId15"/>
    <p:sldId id="269" r:id="rId16"/>
    <p:sldId id="300" r:id="rId17"/>
    <p:sldId id="276" r:id="rId18"/>
    <p:sldId id="277" r:id="rId19"/>
    <p:sldId id="437" r:id="rId20"/>
    <p:sldId id="429" r:id="rId21"/>
    <p:sldId id="285" r:id="rId22"/>
    <p:sldId id="438" r:id="rId23"/>
    <p:sldId id="441" r:id="rId24"/>
    <p:sldId id="442" r:id="rId25"/>
    <p:sldId id="440" r:id="rId26"/>
    <p:sldId id="284" r:id="rId27"/>
    <p:sldId id="279" r:id="rId28"/>
    <p:sldId id="443" r:id="rId29"/>
    <p:sldId id="298" r:id="rId30"/>
    <p:sldId id="282" r:id="rId31"/>
    <p:sldId id="439" r:id="rId32"/>
    <p:sldId id="299" r:id="rId33"/>
    <p:sldId id="296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257" r:id="rId42"/>
    <p:sldId id="258" r:id="rId43"/>
    <p:sldId id="312" r:id="rId44"/>
    <p:sldId id="311" r:id="rId45"/>
    <p:sldId id="290" r:id="rId46"/>
    <p:sldId id="292" r:id="rId47"/>
    <p:sldId id="293" r:id="rId48"/>
    <p:sldId id="287" r:id="rId49"/>
    <p:sldId id="288" r:id="rId50"/>
    <p:sldId id="289" r:id="rId51"/>
    <p:sldId id="291" r:id="rId52"/>
    <p:sldId id="433" r:id="rId53"/>
    <p:sldId id="434" r:id="rId54"/>
    <p:sldId id="436" r:id="rId55"/>
    <p:sldId id="294" r:id="rId56"/>
    <p:sldId id="313" r:id="rId57"/>
    <p:sldId id="314" r:id="rId58"/>
    <p:sldId id="275" r:id="rId59"/>
    <p:sldId id="445" r:id="rId60"/>
    <p:sldId id="432" r:id="rId61"/>
  </p:sldIdLst>
  <p:sldSz cx="12192000" cy="6858000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9393"/>
    <a:srgbClr val="E8EA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614" autoAdjust="0"/>
  </p:normalViewPr>
  <p:slideViewPr>
    <p:cSldViewPr snapToGrid="0">
      <p:cViewPr varScale="1">
        <p:scale>
          <a:sx n="87" d="100"/>
          <a:sy n="87" d="100"/>
        </p:scale>
        <p:origin x="30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i, Jianwei" userId="a9adc4b8-c48f-4695-ba31-44e2f6e8bd84" providerId="ADAL" clId="{EE605281-C27F-4D78-BA6B-331D6183CB78}"/>
    <pc:docChg chg="delSld">
      <pc:chgData name="Lai, Jianwei" userId="a9adc4b8-c48f-4695-ba31-44e2f6e8bd84" providerId="ADAL" clId="{EE605281-C27F-4D78-BA6B-331D6183CB78}" dt="2022-03-01T18:30:51.920" v="0" actId="2696"/>
      <pc:docMkLst>
        <pc:docMk/>
      </pc:docMkLst>
      <pc:sldChg chg="del">
        <pc:chgData name="Lai, Jianwei" userId="a9adc4b8-c48f-4695-ba31-44e2f6e8bd84" providerId="ADAL" clId="{EE605281-C27F-4D78-BA6B-331D6183CB78}" dt="2022-03-01T18:30:51.920" v="0" actId="2696"/>
        <pc:sldMkLst>
          <pc:docMk/>
          <pc:sldMk cId="0" sldId="426"/>
        </pc:sldMkLst>
      </pc:sldChg>
      <pc:sldChg chg="del">
        <pc:chgData name="Lai, Jianwei" userId="a9adc4b8-c48f-4695-ba31-44e2f6e8bd84" providerId="ADAL" clId="{EE605281-C27F-4D78-BA6B-331D6183CB78}" dt="2022-03-01T18:30:51.920" v="0" actId="2696"/>
        <pc:sldMkLst>
          <pc:docMk/>
          <pc:sldMk cId="1423764865" sldId="427"/>
        </pc:sldMkLst>
      </pc:sldChg>
      <pc:sldChg chg="del">
        <pc:chgData name="Lai, Jianwei" userId="a9adc4b8-c48f-4695-ba31-44e2f6e8bd84" providerId="ADAL" clId="{EE605281-C27F-4D78-BA6B-331D6183CB78}" dt="2022-03-01T18:30:51.920" v="0" actId="2696"/>
        <pc:sldMkLst>
          <pc:docMk/>
          <pc:sldMk cId="3674965906" sldId="42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3B877-A685-4007-8968-55F033CFF65E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B0A25-FFA0-4AD3-B5F8-47522BB3D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24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sitebuilderexpert.com/designing-websites/pick-best-font-style-for-websit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a3mkBP7r7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onts.com/font/monotype/arial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yourmeme.com/memes/comic-sans#fn5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knowyourmeme.com/memes/subcultures/adobe-flash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niconvert.com/blog/comic-sans-homepage-redesign.html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49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29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https://www.websitebuilderexpert.com/designing-websites/pick-best-font-style-for-website/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71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6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19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46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https://www.creativebloq.com/typography/5-embarrassing-examples-bad-kerning-91412894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23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99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https://medium.com/rareview/typography-on-the-web-4cd494d6b165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Serif fonts are easily readable at small body copy sizes, and Sans Serif fonts really stand out in large titles.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dots (or pixels) per inch: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 density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62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25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37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https://en.wikipedia.org/wiki/Typography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difference between typeface and Font</a:t>
            </a:r>
          </a:p>
          <a:p>
            <a:r>
              <a:rPr lang="en-US" dirty="0">
                <a:hlinkClick r:id="rId3"/>
              </a:rPr>
              <a:t>https://www.youtube.com/watch?v=wa3mkBP7r70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https://www.fonts.com/font/monotype/arial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06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In October 2011, ad agency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AgencyFusion</a:t>
            </a:r>
            <a:r>
              <a:rPr lang="en-US" baseline="30000" dirty="0">
                <a:solidFill>
                  <a:srgbClr val="9F1C27"/>
                </a:solidFill>
                <a:latin typeface="Helvetica" panose="020B0604020202020204" pitchFamily="34" charset="0"/>
                <a:hlinkClick r:id="rId3"/>
              </a:rPr>
              <a:t>[5]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 released the </a:t>
            </a:r>
            <a:r>
              <a:rPr lang="en-US" dirty="0">
                <a:solidFill>
                  <a:srgbClr val="9F1C27"/>
                </a:solidFill>
                <a:latin typeface="Helvetica" panose="020B0604020202020204" pitchFamily="34" charset="0"/>
                <a:hlinkClick r:id="rId4"/>
              </a:rPr>
              <a:t>Flash-based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 shooting game "Kill Comic Sans":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https://idealog.co.nz/design/2011/10/kill-comic-sans-fatal-fontfoolery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46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https://madebyshape.co.uk/web-design-blog/your-website-in-comic-sans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76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46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https://www.omniconvert.com/blog/comic-sans-homepage-redesign.html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36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95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="stylesheet" </a:t>
            </a:r>
            <a:r>
              <a:rPr lang="en-US" dirty="0" err="1"/>
              <a:t>href</a:t>
            </a:r>
            <a:r>
              <a:rPr lang="en-US" dirty="0"/>
              <a:t>="https://fonts.googleapis.com/</a:t>
            </a:r>
            <a:r>
              <a:rPr lang="en-US" dirty="0" err="1"/>
              <a:t>css?family</a:t>
            </a:r>
            <a:r>
              <a:rPr lang="en-US" dirty="0"/>
              <a:t>=Tangerine"&gt; </a:t>
            </a:r>
          </a:p>
          <a:p>
            <a:r>
              <a:rPr lang="en-US" dirty="0"/>
              <a:t>&lt;style&gt; body { font-family: 'Tangerine', serif;    font-size: 48px;  } &lt;/style&gt;</a:t>
            </a:r>
          </a:p>
          <a:p>
            <a:r>
              <a:rPr lang="en-US" dirty="0"/>
              <a:t>&lt;/head&gt;</a:t>
            </a:r>
          </a:p>
          <a:p>
            <a:endParaRPr lang="en-US" dirty="0"/>
          </a:p>
          <a:p>
            <a:r>
              <a:rPr lang="en-US" dirty="0"/>
              <a:t>&lt;body&gt; &lt;div&gt;Making the Web Beautiful!&lt;/div&gt; &lt;/body&gt;</a:t>
            </a:r>
          </a:p>
          <a:p>
            <a:r>
              <a:rPr lang="en-US" dirty="0"/>
              <a:t>&lt;/html&gt;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884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85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87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3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8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https://www.websitebuilderexpert.com/designing-websites/pick-best-font-style-for-website/</a:t>
            </a:r>
          </a:p>
          <a:p>
            <a:r>
              <a:rPr lang="en-US" dirty="0"/>
              <a:t>https://www.smashingmagazine.com/2018/06/reference-guide-typography-mobile-web-design/</a:t>
            </a:r>
          </a:p>
          <a:p>
            <a:r>
              <a:rPr lang="en-US" dirty="0"/>
              <a:t>https://material.io/design/typography/understanding-typography.html#system-fonts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https://www.youtube.com/watch?v=sByzHoiYFX0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5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52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https://medium.freecodecamp.org/why-typography-matters-especially-at-the-oscars-f7b00e202f22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60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logo doesn’t need to be at the top. Everyone knows it’s the Oscars.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move the Oscar logo to the bottom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it’s least important in this context.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award category, “Best Actress,” is moved to the top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so that it’s the first thing anyone sees and reads. There is no confusion what the category is because it’s clearly stated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Emma Stone’s name is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bigger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 the title, “La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Land,” because she is the winner of this category.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winner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 be the most emphasized thing on the card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all other information, like the film’s title, in a smaller or a less thick font (I understand that the text can only be so big so as to have a consistent look for all the cards, while accommodating longer names).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10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https://www.pinterest.com/pin/575194183630478973/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'Too Cool To Do Drugs' pencils are pencils that were given to kids in the 90's as a drug slogan to help deter drug use, the only problem was, once they actually started using the pencils and start...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17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https://www.youtube.com/watch?v=mBoVoj5jLfc&amp;list=PLiSLmNEMcc9AJoMYAJIKXquqKJIE-B4V7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98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</a:t>
            </a:r>
          </a:p>
          <a:p>
            <a:r>
              <a:rPr lang="en-US" dirty="0"/>
              <a:t>Draw attention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B0A25-FFA0-4AD3-B5F8-47522BB3D4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7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D9FD-47B9-463D-853E-BAA7DCC93EC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78B8E-F295-4265-BE9E-AC7F24C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61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D9FD-47B9-463D-853E-BAA7DCC93EC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78B8E-F295-4265-BE9E-AC7F24C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44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D9FD-47B9-463D-853E-BAA7DCC93EC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78B8E-F295-4265-BE9E-AC7F24C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7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D9FD-47B9-463D-853E-BAA7DCC93EC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78B8E-F295-4265-BE9E-AC7F24C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10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D9FD-47B9-463D-853E-BAA7DCC93EC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78B8E-F295-4265-BE9E-AC7F24C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84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D9FD-47B9-463D-853E-BAA7DCC93EC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78B8E-F295-4265-BE9E-AC7F24C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1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D9FD-47B9-463D-853E-BAA7DCC93EC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78B8E-F295-4265-BE9E-AC7F24C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47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D9FD-47B9-463D-853E-BAA7DCC93EC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78B8E-F295-4265-BE9E-AC7F24C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6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D9FD-47B9-463D-853E-BAA7DCC93EC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78B8E-F295-4265-BE9E-AC7F24C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77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D9FD-47B9-463D-853E-BAA7DCC93EC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78B8E-F295-4265-BE9E-AC7F24C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02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D9FD-47B9-463D-853E-BAA7DCC93EC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78B8E-F295-4265-BE9E-AC7F24C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5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7D9FD-47B9-463D-853E-BAA7DCC93EC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78B8E-F295-4265-BE9E-AC7F24C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25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enjaminbannister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_quick_brown_fox_jumps_over_the_lazy_do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purecss.io/" TargetMode="External"/><Relationship Id="rId3" Type="http://schemas.openxmlformats.org/officeDocument/2006/relationships/hyperlink" Target="http://getbootstrap.com/" TargetMode="External"/><Relationship Id="rId7" Type="http://schemas.openxmlformats.org/officeDocument/2006/relationships/hyperlink" Target="http://topcoat.i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oundation.zurb.com/" TargetMode="External"/><Relationship Id="rId5" Type="http://schemas.openxmlformats.org/officeDocument/2006/relationships/hyperlink" Target="https://medium.com/" TargetMode="External"/><Relationship Id="rId4" Type="http://schemas.openxmlformats.org/officeDocument/2006/relationships/hyperlink" Target="http://html5boilerplate.com/" TargetMode="External"/><Relationship Id="rId9" Type="http://schemas.openxmlformats.org/officeDocument/2006/relationships/hyperlink" Target="https://medium.com/@zkareemz/golden-ratio-62b3b6d4282a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njaminbannister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49A8F3-AAB9-4591-AF1E-59CC27442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Today’s Content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CB3DD1-8E20-49E3-9688-FA2C5BD3D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Typography</a:t>
            </a:r>
          </a:p>
          <a:p>
            <a:pPr lvl="1"/>
            <a:r>
              <a:rPr lang="en-US" altLang="zh-CN" dirty="0"/>
              <a:t>Leading</a:t>
            </a:r>
          </a:p>
          <a:p>
            <a:pPr lvl="1"/>
            <a:r>
              <a:rPr lang="en-US" altLang="zh-CN" dirty="0"/>
              <a:t>Kerning</a:t>
            </a:r>
          </a:p>
          <a:p>
            <a:pPr lvl="1"/>
            <a:r>
              <a:rPr lang="en-US" altLang="zh-CN" dirty="0"/>
              <a:t>Tracking</a:t>
            </a:r>
          </a:p>
          <a:p>
            <a:pPr lvl="1"/>
            <a:r>
              <a:rPr lang="en-US" altLang="zh-CN" dirty="0"/>
              <a:t>Hierarchy</a:t>
            </a:r>
          </a:p>
          <a:p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Fonts</a:t>
            </a:r>
            <a:r>
              <a:rPr lang="zh-CN" altLang="en-US" dirty="0"/>
              <a:t> </a:t>
            </a:r>
            <a:r>
              <a:rPr lang="en-US" altLang="zh-CN" dirty="0"/>
              <a:t>&amp; Web Safe Fonts</a:t>
            </a:r>
            <a:endParaRPr lang="en-US" dirty="0"/>
          </a:p>
        </p:txBody>
      </p:sp>
      <p:pic>
        <p:nvPicPr>
          <p:cNvPr id="1026" name="Picture 2" descr="Image result for Typography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8" r="3335"/>
          <a:stretch/>
        </p:blipFill>
        <p:spPr bwMode="auto">
          <a:xfrm>
            <a:off x="5931567" y="1563182"/>
            <a:ext cx="6260433" cy="492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850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cdn-images-1.medium.com/max/1000/1*0BwSpQ7KQkGa75kOzeaVX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263" y="1027907"/>
            <a:ext cx="8245475" cy="463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19500" y="579680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medium-content-sans-serif-font"/>
              </a:rPr>
              <a:t>Same text, same elements, but different styling.</a:t>
            </a:r>
            <a:r>
              <a:rPr lang="en-US" dirty="0">
                <a:latin typeface="medium-content-sans-serif-font"/>
              </a:rPr>
              <a:t> Image: </a:t>
            </a:r>
            <a:r>
              <a:rPr lang="en-US" dirty="0" err="1">
                <a:latin typeface="medium-content-sans-serif-font"/>
                <a:hlinkClick r:id="rId4"/>
              </a:rPr>
              <a:t>benjamin</a:t>
            </a:r>
            <a:r>
              <a:rPr lang="en-US" dirty="0">
                <a:latin typeface="medium-content-sans-serif-font"/>
                <a:hlinkClick r:id="rId4"/>
              </a:rPr>
              <a:t> bannister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You are looking for a babysitter. Here is what you found online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238" y="2862334"/>
            <a:ext cx="6009524" cy="11333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52651" y="6176963"/>
            <a:ext cx="7408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https://www.youtube.com/watch?v=C_RzDqgGcao</a:t>
            </a:r>
          </a:p>
        </p:txBody>
      </p:sp>
    </p:spTree>
    <p:extLst>
      <p:ext uri="{BB962C8B-B14F-4D97-AF65-F5344CB8AC3E}">
        <p14:creationId xmlns:p14="http://schemas.microsoft.com/office/powerpoint/2010/main" val="548996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905" y="2843286"/>
            <a:ext cx="6076190" cy="1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3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62" y="1408907"/>
            <a:ext cx="8407676" cy="38202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2600" y="6176963"/>
            <a:ext cx="8826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https://practicaltypography.com/why-typography-matters.html</a:t>
            </a:r>
          </a:p>
        </p:txBody>
      </p:sp>
    </p:spTree>
    <p:extLst>
      <p:ext uri="{BB962C8B-B14F-4D97-AF65-F5344CB8AC3E}">
        <p14:creationId xmlns:p14="http://schemas.microsoft.com/office/powerpoint/2010/main" val="2520805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02" y="1165766"/>
            <a:ext cx="8698396" cy="395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78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956" y="2044700"/>
            <a:ext cx="8425699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23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4313"/>
          <a:stretch/>
        </p:blipFill>
        <p:spPr>
          <a:xfrm>
            <a:off x="3409950" y="1042989"/>
            <a:ext cx="5372100" cy="1700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967E87-BEE5-4953-9CF5-5E50E9256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76"/>
          <a:stretch/>
        </p:blipFill>
        <p:spPr>
          <a:xfrm>
            <a:off x="3409950" y="2630905"/>
            <a:ext cx="5372100" cy="31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7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353942"/>
            <a:ext cx="8001530" cy="596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93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40" y="415436"/>
            <a:ext cx="6268155" cy="59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05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38B94-C019-48D2-AA40-62EB6BB8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C305-8808-41A9-BBF0-94C98158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2B5F9-0441-4D8B-B51F-AA38A88BF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13" y="619633"/>
            <a:ext cx="6182436" cy="55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typography?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"What do you do?"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"I’m a typographer."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"Oh, you’re a topographer. So does that mean you have a geology background, or you mostly work with maps?"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"</a:t>
            </a:r>
            <a:r>
              <a:rPr lang="en-US" i="1" dirty="0" err="1"/>
              <a:t>Erm</a:t>
            </a:r>
            <a:r>
              <a:rPr lang="en-US" i="1" dirty="0"/>
              <a:t>, not exactly. I’m a typographer, I work with fonts."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"Funds? Like an investment banker?"</a:t>
            </a:r>
          </a:p>
        </p:txBody>
      </p:sp>
      <p:sp>
        <p:nvSpPr>
          <p:cNvPr id="4" name="Rectangle 3"/>
          <p:cNvSpPr/>
          <p:nvPr/>
        </p:nvSpPr>
        <p:spPr>
          <a:xfrm>
            <a:off x="2152650" y="6176963"/>
            <a:ext cx="8515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https://www.commarts.com/columns/how-to-explain-why-typography-matters</a:t>
            </a:r>
          </a:p>
        </p:txBody>
      </p:sp>
    </p:spTree>
    <p:extLst>
      <p:ext uri="{BB962C8B-B14F-4D97-AF65-F5344CB8AC3E}">
        <p14:creationId xmlns:p14="http://schemas.microsoft.com/office/powerpoint/2010/main" val="229441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6E31-F278-4281-8842-B654CEEA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65462"/>
            <a:ext cx="10515600" cy="1325563"/>
          </a:xfrm>
        </p:spPr>
        <p:txBody>
          <a:bodyPr/>
          <a:lstStyle/>
          <a:p>
            <a:r>
              <a:rPr lang="en-US" b="1" dirty="0"/>
              <a:t>Some Terms to Know</a:t>
            </a:r>
          </a:p>
        </p:txBody>
      </p:sp>
    </p:spTree>
    <p:extLst>
      <p:ext uri="{BB962C8B-B14F-4D97-AF65-F5344CB8AC3E}">
        <p14:creationId xmlns:p14="http://schemas.microsoft.com/office/powerpoint/2010/main" val="2813533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Leading</a:t>
            </a:r>
            <a:r>
              <a:rPr lang="en-US" altLang="zh-CN" b="1" dirty="0"/>
              <a:t>-</a:t>
            </a:r>
            <a:r>
              <a:rPr lang="en-US" dirty="0"/>
              <a:t>the distance between the baselines of successive lines of type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46375" y="6123543"/>
            <a:ext cx="6699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60099"/>
                </a:solidFill>
                <a:latin typeface="arial" panose="020B0604020202020204" pitchFamily="34" charset="0"/>
                <a:hlinkClick r:id="rId3"/>
              </a:rPr>
              <a:t>The quick brown fox jumps over the lazy dog - Wikipedia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5803900" cy="3579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35A5D-0DF5-494D-A30E-DEF87463A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017" y="2036651"/>
            <a:ext cx="4200000" cy="2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49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596F-B4FD-4728-A8C9-22E75FE27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The magic number for line-height: 150% of the font size you are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98A2A-96D3-46F8-8C1F-F2605BC1C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are using 24px font size, the line-height will be 36px (which is 150% of 24px):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41BD3-283B-4914-98C9-9FDB15E81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086" y="2664718"/>
            <a:ext cx="6123151" cy="398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41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EED6-22E2-4440-8D0C-F8C2F711A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Google’s ratio is for line height 22/16 = 1.375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59DEE-4216-4ADF-BA40-EAC226B76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1EB39-9E00-4347-9DFD-92F4593D7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994" y="1477484"/>
            <a:ext cx="8066667" cy="5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78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FE54A-9598-45E2-9A01-4B46BB0A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Apple’s ratio for line height is 29/21 = 1.381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343B0-C0CD-4CED-982C-3009557E6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F6A0C-8755-4CDF-9428-F846098DD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276" y="1577995"/>
            <a:ext cx="6099083" cy="528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14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05AC-F7F2-4EA8-BD1D-11393BA1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Ratios of Existing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D63E2-FC14-4B86-BE53-3F0B70035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Twitter </a:t>
            </a:r>
            <a:r>
              <a:rPr lang="en-US" dirty="0">
                <a:hlinkClick r:id="rId3"/>
              </a:rPr>
              <a:t>bootstrap</a:t>
            </a:r>
            <a:r>
              <a:rPr lang="en-US" dirty="0"/>
              <a:t>’s ratio between the font size and the line height:</a:t>
            </a:r>
            <a:r>
              <a:rPr lang="zh-CN" altLang="en-US" dirty="0"/>
              <a:t> </a:t>
            </a:r>
            <a:r>
              <a:rPr lang="en-US" altLang="zh-CN" b="1" dirty="0"/>
              <a:t>1.4</a:t>
            </a:r>
            <a:endParaRPr lang="en-US" b="1" dirty="0"/>
          </a:p>
          <a:p>
            <a:r>
              <a:rPr lang="en-US" dirty="0"/>
              <a:t>HTML5 </a:t>
            </a:r>
            <a:r>
              <a:rPr lang="en-US" dirty="0">
                <a:hlinkClick r:id="rId4"/>
              </a:rPr>
              <a:t>boilerplate</a:t>
            </a:r>
            <a:r>
              <a:rPr lang="en-US" dirty="0"/>
              <a:t>: </a:t>
            </a:r>
            <a:r>
              <a:rPr lang="en-US" b="1" dirty="0"/>
              <a:t>1.4</a:t>
            </a:r>
            <a:endParaRPr lang="en-US" dirty="0"/>
          </a:p>
          <a:p>
            <a:r>
              <a:rPr lang="en-US" dirty="0">
                <a:hlinkClick r:id="rId5"/>
              </a:rPr>
              <a:t>Medium</a:t>
            </a:r>
            <a:r>
              <a:rPr lang="en-US" dirty="0"/>
              <a:t> and </a:t>
            </a:r>
            <a:r>
              <a:rPr lang="en-US" dirty="0" err="1"/>
              <a:t>zurb</a:t>
            </a:r>
            <a:r>
              <a:rPr lang="en-US" dirty="0"/>
              <a:t> </a:t>
            </a:r>
            <a:r>
              <a:rPr lang="en-US" dirty="0">
                <a:hlinkClick r:id="rId6"/>
              </a:rPr>
              <a:t>foundation</a:t>
            </a:r>
            <a:r>
              <a:rPr lang="en-US" dirty="0"/>
              <a:t>: </a:t>
            </a:r>
            <a:r>
              <a:rPr lang="en-US" b="1" dirty="0"/>
              <a:t>1.5</a:t>
            </a:r>
            <a:endParaRPr lang="en-US" dirty="0"/>
          </a:p>
          <a:p>
            <a:r>
              <a:rPr lang="en-US" altLang="zh-CN" dirty="0"/>
              <a:t>A</a:t>
            </a:r>
            <a:r>
              <a:rPr lang="en-US" dirty="0"/>
              <a:t>dobe </a:t>
            </a:r>
            <a:r>
              <a:rPr lang="en-US" dirty="0">
                <a:hlinkClick r:id="rId7"/>
              </a:rPr>
              <a:t>topcoat</a:t>
            </a:r>
            <a:r>
              <a:rPr lang="en-US" dirty="0"/>
              <a:t>:</a:t>
            </a:r>
            <a:r>
              <a:rPr lang="zh-CN" altLang="en-US" dirty="0"/>
              <a:t> </a:t>
            </a:r>
            <a:r>
              <a:rPr lang="en-US" b="1" dirty="0"/>
              <a:t>1.3</a:t>
            </a:r>
          </a:p>
          <a:p>
            <a:r>
              <a:rPr lang="en-US" dirty="0"/>
              <a:t> and yahoo </a:t>
            </a:r>
            <a:r>
              <a:rPr lang="en-US" dirty="0" err="1">
                <a:hlinkClick r:id="rId8"/>
              </a:rPr>
              <a:t>purecss</a:t>
            </a:r>
            <a:r>
              <a:rPr lang="en-US" dirty="0"/>
              <a:t>: </a:t>
            </a:r>
            <a:r>
              <a:rPr lang="en-US" b="1" dirty="0"/>
              <a:t>1.58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0E59A0-06DD-45A2-8221-BA1FF0A280F9}"/>
              </a:ext>
            </a:extLst>
          </p:cNvPr>
          <p:cNvSpPr/>
          <p:nvPr/>
        </p:nvSpPr>
        <p:spPr>
          <a:xfrm>
            <a:off x="838200" y="6308209"/>
            <a:ext cx="6046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9"/>
              </a:rPr>
              <a:t>https://medium.com/@zkareemz/golden-ratio-62b3b6d4282a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27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928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Tracking/Letter-spacing </a:t>
            </a:r>
            <a:r>
              <a:rPr lang="en-US" dirty="0"/>
              <a:t>refers to the overall spacing of a word or block of text affecting its overall density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29853"/>
            <a:ext cx="10515600" cy="394711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1200" y="5715299"/>
            <a:ext cx="8058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https://graphicdesign.stackexchange.com/questions/2606/difference-between-kerning-vs-letter-spacing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8235"/>
          <a:stretch/>
        </p:blipFill>
        <p:spPr>
          <a:xfrm>
            <a:off x="3381375" y="2075162"/>
            <a:ext cx="5257800" cy="18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0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Kerning</a:t>
            </a:r>
            <a:r>
              <a:rPr lang="en-US" altLang="zh-CN" b="1" dirty="0"/>
              <a:t>-</a:t>
            </a:r>
            <a:r>
              <a:rPr lang="en-US" dirty="0"/>
              <a:t>the spacing between specific letters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44015D-B73A-4B5B-9C5F-4FB1983D5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9452" y="1921520"/>
            <a:ext cx="5633096" cy="37553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AE81AA-1346-46E4-A181-AED7B920E76E}"/>
              </a:ext>
            </a:extLst>
          </p:cNvPr>
          <p:cNvSpPr/>
          <p:nvPr/>
        </p:nvSpPr>
        <p:spPr>
          <a:xfrm>
            <a:off x="3279452" y="1690688"/>
            <a:ext cx="5633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Oswald"/>
              </a:rPr>
              <a:t>Kerning is about visual space, not actual space</a:t>
            </a:r>
            <a:endParaRPr lang="en-US" sz="2400" b="0" i="0" u="none" strike="noStrike" dirty="0">
              <a:solidFill>
                <a:srgbClr val="333333"/>
              </a:solidFill>
              <a:effectLst/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97606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Kerning</a:t>
            </a:r>
            <a:r>
              <a:rPr lang="en-US" altLang="zh-CN" b="1" dirty="0"/>
              <a:t>-</a:t>
            </a:r>
            <a:r>
              <a:rPr lang="en-US" dirty="0"/>
              <a:t>the spacing between specific letters</a:t>
            </a:r>
          </a:p>
        </p:txBody>
      </p:sp>
      <p:pic>
        <p:nvPicPr>
          <p:cNvPr id="6146" name="Picture 2" descr="typograph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594" y="2515284"/>
            <a:ext cx="7921015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52650" y="5665568"/>
            <a:ext cx="8426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https://www.thebookdesigner.com/2017/05/bad-typography/</a:t>
            </a:r>
          </a:p>
        </p:txBody>
      </p:sp>
    </p:spTree>
    <p:extLst>
      <p:ext uri="{BB962C8B-B14F-4D97-AF65-F5344CB8AC3E}">
        <p14:creationId xmlns:p14="http://schemas.microsoft.com/office/powerpoint/2010/main" val="3849304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8" y="547688"/>
            <a:ext cx="57626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8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989" y="504967"/>
            <a:ext cx="10288584" cy="6353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Typography</a:t>
            </a:r>
            <a:r>
              <a:rPr lang="en-US" sz="3600" dirty="0"/>
              <a:t> is the art and technique of arranging type to make written language legible, readable, and appealing when displayed. 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The arrangement of type involves selecting </a:t>
            </a:r>
          </a:p>
          <a:p>
            <a:pPr lvl="1"/>
            <a:r>
              <a:rPr lang="en-US" sz="3200" b="1" dirty="0"/>
              <a:t>typefaces</a:t>
            </a:r>
            <a:r>
              <a:rPr lang="en-US" sz="3200" dirty="0"/>
              <a:t>, </a:t>
            </a:r>
          </a:p>
          <a:p>
            <a:pPr lvl="1"/>
            <a:r>
              <a:rPr lang="en-US" sz="3200" b="1" dirty="0"/>
              <a:t>sizes</a:t>
            </a:r>
            <a:r>
              <a:rPr lang="en-US" sz="3200" dirty="0"/>
              <a:t>, </a:t>
            </a:r>
          </a:p>
          <a:p>
            <a:pPr lvl="1"/>
            <a:r>
              <a:rPr lang="en-US" sz="3200" b="1" dirty="0"/>
              <a:t>line lengths</a:t>
            </a:r>
            <a:r>
              <a:rPr lang="en-US" sz="3200" dirty="0"/>
              <a:t>, </a:t>
            </a:r>
          </a:p>
          <a:p>
            <a:pPr lvl="1"/>
            <a:r>
              <a:rPr lang="en-US" sz="3200" dirty="0"/>
              <a:t>line-spacing (</a:t>
            </a:r>
            <a:r>
              <a:rPr lang="en-US" sz="3200" b="1" dirty="0"/>
              <a:t>leading</a:t>
            </a:r>
            <a:r>
              <a:rPr lang="en-US" sz="3200" dirty="0"/>
              <a:t>), </a:t>
            </a:r>
          </a:p>
          <a:p>
            <a:pPr lvl="1"/>
            <a:r>
              <a:rPr lang="en-US" sz="3200" dirty="0"/>
              <a:t>letter-spacing (</a:t>
            </a:r>
            <a:r>
              <a:rPr lang="en-US" sz="3200" b="1" dirty="0"/>
              <a:t>tracking</a:t>
            </a:r>
            <a:r>
              <a:rPr lang="en-US" sz="3200" dirty="0"/>
              <a:t>), and </a:t>
            </a:r>
          </a:p>
          <a:p>
            <a:pPr lvl="1"/>
            <a:r>
              <a:rPr lang="en-US" sz="3200" dirty="0"/>
              <a:t>adjusting the space between pairs of letters (</a:t>
            </a:r>
            <a:r>
              <a:rPr lang="en-US" sz="3200" b="1" dirty="0"/>
              <a:t>kerning</a:t>
            </a:r>
            <a:r>
              <a:rPr lang="en-US" sz="3200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23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s://vanilla.futurecdn.net/creativebloq/media/img/missing-image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76" y="793560"/>
            <a:ext cx="8988425" cy="50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6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EB60-B7AF-4379-98A7-A965B8B7F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8FCFE-694C-420E-93A8-9242A2177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font-fail-2">
            <a:extLst>
              <a:ext uri="{FF2B5EF4-FFF2-40B4-BE49-F238E27FC236}">
                <a16:creationId xmlns:a16="http://schemas.microsoft.com/office/drawing/2014/main" id="{9EBDE47E-1758-49C3-A9D9-9637366F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33" y="365125"/>
            <a:ext cx="7749117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601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825626"/>
            <a:ext cx="7892956" cy="23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8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063" y="-171450"/>
            <a:ext cx="5095875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23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Hierarchy-</a:t>
            </a:r>
            <a:r>
              <a:rPr lang="en-US" dirty="0"/>
              <a:t> an order of importance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typographic-hierarchy-n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690690"/>
            <a:ext cx="64770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44700" y="6176964"/>
            <a:ext cx="7994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https://webdesign.tutsplus.com/articles/understanding-typographic-hierarchy--webdesign-11636</a:t>
            </a:r>
          </a:p>
        </p:txBody>
      </p:sp>
    </p:spTree>
    <p:extLst>
      <p:ext uri="{BB962C8B-B14F-4D97-AF65-F5344CB8AC3E}">
        <p14:creationId xmlns:p14="http://schemas.microsoft.com/office/powerpoint/2010/main" val="304978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typographic-hierarchy-comple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027908"/>
            <a:ext cx="64770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27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Styling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a few basic methods for establishing a visual typographic hierarchy:</a:t>
            </a:r>
          </a:p>
          <a:p>
            <a:pPr marL="520700" indent="-292100"/>
            <a:r>
              <a:rPr lang="en-US" dirty="0"/>
              <a:t>Size</a:t>
            </a:r>
          </a:p>
          <a:p>
            <a:pPr marL="520700" indent="-292100"/>
            <a:r>
              <a:rPr lang="en-US" dirty="0"/>
              <a:t>Weight</a:t>
            </a:r>
          </a:p>
          <a:p>
            <a:pPr marL="520700" indent="-292100"/>
            <a:r>
              <a:rPr lang="en-US" dirty="0"/>
              <a:t>Color</a:t>
            </a:r>
          </a:p>
          <a:p>
            <a:pPr marL="520700" indent="-292100"/>
            <a:r>
              <a:rPr lang="en-US" dirty="0"/>
              <a:t>Position</a:t>
            </a:r>
          </a:p>
          <a:p>
            <a:pPr marL="520700" indent="-292100"/>
            <a:r>
              <a:rPr lang="en-US" dirty="0"/>
              <a:t>Type Contrast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6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696" y="1825626"/>
            <a:ext cx="8498609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55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typographic-hierarchy-col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681" y="1825626"/>
            <a:ext cx="8040639" cy="39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842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4" name="Picture 2" descr="typographic-hierarchy-pos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690690"/>
            <a:ext cx="7886700" cy="382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1999A-E631-49EE-89CB-F4CD66D7E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00D77-96E2-4EC3-970A-14B27B4CD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18 Reasons Why VISUAL MARKETING is Essential">
            <a:extLst>
              <a:ext uri="{FF2B5EF4-FFF2-40B4-BE49-F238E27FC236}">
                <a16:creationId xmlns:a16="http://schemas.microsoft.com/office/drawing/2014/main" id="{619062AD-4ADE-49CC-9A80-BD2FC181E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24" y="1360489"/>
            <a:ext cx="4591730" cy="3246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 descr="Image result for A picture is worth a thousand words">
            <a:extLst>
              <a:ext uri="{FF2B5EF4-FFF2-40B4-BE49-F238E27FC236}">
                <a16:creationId xmlns:a16="http://schemas.microsoft.com/office/drawing/2014/main" id="{080ED9B0-E886-4246-BA62-A8FAAE283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954" y="1360489"/>
            <a:ext cx="3882574" cy="31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60A8E7-1E2B-4093-AF73-B40879DC33A3}"/>
              </a:ext>
            </a:extLst>
          </p:cNvPr>
          <p:cNvSpPr/>
          <p:nvPr/>
        </p:nvSpPr>
        <p:spPr>
          <a:xfrm>
            <a:off x="3008939" y="5354689"/>
            <a:ext cx="4208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Does that mean words are not important?</a:t>
            </a:r>
          </a:p>
        </p:txBody>
      </p:sp>
    </p:spTree>
    <p:extLst>
      <p:ext uri="{BB962C8B-B14F-4D97-AF65-F5344CB8AC3E}">
        <p14:creationId xmlns:p14="http://schemas.microsoft.com/office/powerpoint/2010/main" val="2826690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Contrasting Typefaces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Rule-of-thumb: combining a sans-serif with a serif typeface</a:t>
            </a:r>
          </a:p>
        </p:txBody>
      </p:sp>
      <p:pic>
        <p:nvPicPr>
          <p:cNvPr id="19458" name="Picture 2" descr="typographic-hierarchy-contra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2356551"/>
            <a:ext cx="7872363" cy="382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331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Serif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143" y="1919476"/>
            <a:ext cx="7685714" cy="3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88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Sans Serif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928" y="1887660"/>
            <a:ext cx="6634145" cy="422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06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27200" y="6311899"/>
            <a:ext cx="454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https://www.canva.com/learn/typeface-fonts/</a:t>
            </a:r>
          </a:p>
        </p:txBody>
      </p:sp>
    </p:spTree>
    <p:extLst>
      <p:ext uri="{BB962C8B-B14F-4D97-AF65-F5344CB8AC3E}">
        <p14:creationId xmlns:p14="http://schemas.microsoft.com/office/powerpoint/2010/main" val="223741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Combination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typographic-hierarchy-comb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825625"/>
            <a:ext cx="7909791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20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3600" b="1" dirty="0"/>
              <a:t>Web Fonts </a:t>
            </a:r>
            <a:r>
              <a:rPr lang="en-US" altLang="zh-CN" sz="3600" b="1" dirty="0"/>
              <a:t>&amp; Web Safe Fonts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036593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Serif vs. Sans Serif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Serif- newspapers, books</a:t>
            </a:r>
          </a:p>
          <a:p>
            <a:r>
              <a:rPr lang="en-US" altLang="zh-CN" dirty="0"/>
              <a:t>Sans serif-web use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63628" y="6225162"/>
            <a:ext cx="705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https://about.easil.com/support/serif-vs-sans-serif/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356" y="2982550"/>
            <a:ext cx="3400333" cy="3826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BEA3E-BDF7-4AD3-9F81-871680714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716" y="2982550"/>
            <a:ext cx="6462053" cy="28002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1813E0-EDD5-4BFB-8B03-D2765F55964F}"/>
              </a:ext>
            </a:extLst>
          </p:cNvPr>
          <p:cNvSpPr/>
          <p:nvPr/>
        </p:nvSpPr>
        <p:spPr>
          <a:xfrm>
            <a:off x="10281158" y="2392024"/>
            <a:ext cx="3126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/>
              </a:rPr>
              <a:t>pixels per inch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76274D-1C7B-4A62-B349-D214ED771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201" y="1654129"/>
            <a:ext cx="2854979" cy="574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D043FB-E45B-42D4-AB85-8391D7CC0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737" y="2186634"/>
            <a:ext cx="2854979" cy="57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1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Serif vs. Sans-Serif Fonts for HD Screens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old usability guideline for online typography was simple: stick to sans-serif typefaces. Because computer screens were too lousy to render serifs properly, attempting serif type at body-text sizes resulted in blurry letter shapes. …”</a:t>
            </a:r>
          </a:p>
          <a:p>
            <a:endParaRPr lang="en-US" dirty="0"/>
          </a:p>
          <a:p>
            <a:r>
              <a:rPr lang="en-US" dirty="0"/>
              <a:t>“Unfortunately, the new guideline is not as clear-cut as the old one. Legibility research is inconclusive as to whether serif fonts are truly better than sans serif.</a:t>
            </a:r>
            <a:r>
              <a:rPr lang="en-US" altLang="zh-CN" dirty="0"/>
              <a:t>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66298" y="6311900"/>
            <a:ext cx="8140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https://www.nngroup.com/articles/serif-vs-sans-serif-fonts-hd-screens/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9484"/>
          <a:stretch/>
        </p:blipFill>
        <p:spPr>
          <a:xfrm>
            <a:off x="6491721" y="5307584"/>
            <a:ext cx="4571429" cy="62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53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Fonts with reputation of being outdated and overused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355" y="1825626"/>
            <a:ext cx="7929290" cy="37896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49928" y="6237560"/>
            <a:ext cx="809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https://www.youtube.com/watch?v=sByzHoiYFX0</a:t>
            </a:r>
          </a:p>
        </p:txBody>
      </p:sp>
    </p:spTree>
    <p:extLst>
      <p:ext uri="{BB962C8B-B14F-4D97-AF65-F5344CB8AC3E}">
        <p14:creationId xmlns:p14="http://schemas.microsoft.com/office/powerpoint/2010/main" val="1497303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PLEASE KEEP THE DOOR CLOSED!!! THANK YOU!!! Please don't use Comic Sans-we are a Fortune 500 Company, not a Lemonade St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384" y="365127"/>
            <a:ext cx="4465232" cy="59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406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Typography</a:t>
            </a:r>
          </a:p>
        </p:txBody>
      </p:sp>
      <p:pic>
        <p:nvPicPr>
          <p:cNvPr id="1028" name="Picture 4" descr="https://cdn-images-1.medium.com/max/1600/1*vLH5sBosDa3zW00c-IAar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934" y="0"/>
            <a:ext cx="12335934" cy="69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4209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"Ban Comic Sans" movement began in September 2002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 descr="ban comic sans ban comic T-shirt black and white photography microph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3" y="2134761"/>
            <a:ext cx="4333875" cy="342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29062" y="5871734"/>
            <a:ext cx="711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https://knowyourmeme.com/memes/comic-sans</a:t>
            </a:r>
          </a:p>
        </p:txBody>
      </p:sp>
    </p:spTree>
    <p:extLst>
      <p:ext uri="{BB962C8B-B14F-4D97-AF65-F5344CB8AC3E}">
        <p14:creationId xmlns:p14="http://schemas.microsoft.com/office/powerpoint/2010/main" val="1803897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 descr="Image result for Kill Comic S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14" y="365126"/>
            <a:ext cx="8080337" cy="600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892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0907-E3CD-4B77-B754-C1FC44F1F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53038-05FF-4679-9A0E-16107BE21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E430311-81CD-4D24-9AB3-5B23B47A9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318" y="0"/>
            <a:ext cx="7091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420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25444-9753-4744-B0F0-8A90A2593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DDEA7-0227-45E9-8B67-39A975335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98FF10D-DDBA-464B-8693-863881ADB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318" y="0"/>
            <a:ext cx="7091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0648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92EA-EE82-49A3-884B-7D8156FA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Designer </a:t>
            </a:r>
            <a:r>
              <a:rPr lang="en-US" b="1" dirty="0"/>
              <a:t>redesigned</a:t>
            </a:r>
            <a:r>
              <a:rPr lang="en-US" dirty="0"/>
              <a:t> the logos of famous brands using Comic Sans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3DE74-06C1-4EB1-9008-A5C6FF9B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2" descr="Famous Logo Redesign">
            <a:extLst>
              <a:ext uri="{FF2B5EF4-FFF2-40B4-BE49-F238E27FC236}">
                <a16:creationId xmlns:a16="http://schemas.microsoft.com/office/drawing/2014/main" id="{C46FE6C5-98AA-4DE5-A4F1-7B2D8CCEB3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194AD-42C5-4A91-8097-368E9DD7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63" y="1825625"/>
            <a:ext cx="5247073" cy="496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03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Font-family property</a:t>
            </a:r>
          </a:p>
        </p:txBody>
      </p:sp>
      <p:sp>
        <p:nvSpPr>
          <p:cNvPr id="4" name="Rectangle 3"/>
          <p:cNvSpPr/>
          <p:nvPr/>
        </p:nvSpPr>
        <p:spPr>
          <a:xfrm>
            <a:off x="7115033" y="557679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p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   font-family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"Times New Roman", Times, serif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22FBD-14A0-42A1-A876-B6DC1AEC8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6960"/>
            <a:ext cx="5907856" cy="4802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38144"/>
            <a:ext cx="6276833" cy="5319856"/>
          </a:xfrm>
        </p:spPr>
        <p:txBody>
          <a:bodyPr>
            <a:normAutofit/>
          </a:bodyPr>
          <a:lstStyle/>
          <a:p>
            <a:r>
              <a:rPr lang="en-US" dirty="0"/>
              <a:t>The font-family property should hold several font names as a "fallback" system, to ensure maximum compatibility between browsers/operating systems. </a:t>
            </a:r>
          </a:p>
          <a:p>
            <a:r>
              <a:rPr lang="en-US" dirty="0"/>
              <a:t>If the browser does not support the first font, it tries the next font.</a:t>
            </a:r>
          </a:p>
          <a:p>
            <a:r>
              <a:rPr lang="en-US" dirty="0"/>
              <a:t>Start with the font you want, and end with a generic family, to let the browser pick a similar font in the generic family, if no other fonts are available.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66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Web fonts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Web Fonts</a:t>
            </a:r>
          </a:p>
          <a:p>
            <a:r>
              <a:rPr lang="en-US" dirty="0"/>
              <a:t> </a:t>
            </a:r>
            <a:r>
              <a:rPr lang="en-US" altLang="zh-CN" dirty="0"/>
              <a:t>Adobe Fonts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52650" y="6211669"/>
            <a:ext cx="7694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https://websitesetup.org/web-safe-fonts-html-css/</a:t>
            </a:r>
          </a:p>
        </p:txBody>
      </p:sp>
      <p:sp>
        <p:nvSpPr>
          <p:cNvPr id="5" name="Rectangle 4"/>
          <p:cNvSpPr/>
          <p:nvPr/>
        </p:nvSpPr>
        <p:spPr>
          <a:xfrm>
            <a:off x="2152650" y="5807631"/>
            <a:ext cx="2690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https://fonts.google.com/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636526" y="833163"/>
            <a:ext cx="5890256" cy="4643512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4742" rIns="0" bIns="104742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3B78E7"/>
                </a:solidFill>
                <a:latin typeface="Arial Unicode MS"/>
                <a:ea typeface="Roboto Mono"/>
              </a:rPr>
              <a:t>&lt;html&gt;</a:t>
            </a:r>
            <a:b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</a:br>
            <a: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  <a:t>  </a:t>
            </a:r>
            <a:r>
              <a:rPr lang="en-US" altLang="en-US" dirty="0">
                <a:solidFill>
                  <a:srgbClr val="3B78E7"/>
                </a:solidFill>
                <a:latin typeface="Arial Unicode MS"/>
                <a:ea typeface="Roboto Mono"/>
              </a:rPr>
              <a:t>&lt;head&gt;</a:t>
            </a:r>
            <a:b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</a:br>
            <a: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  <a:t>    </a:t>
            </a:r>
            <a:r>
              <a:rPr lang="en-US" altLang="en-US" dirty="0">
                <a:solidFill>
                  <a:srgbClr val="3B78E7"/>
                </a:solidFill>
                <a:latin typeface="Arial Unicode MS"/>
                <a:ea typeface="Roboto Mono"/>
              </a:rPr>
              <a:t>&lt;link</a:t>
            </a:r>
            <a: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  <a:t> </a:t>
            </a:r>
            <a:r>
              <a:rPr lang="en-US" altLang="en-US" dirty="0" err="1">
                <a:solidFill>
                  <a:srgbClr val="9C27B0"/>
                </a:solidFill>
                <a:latin typeface="Arial Unicode MS"/>
                <a:ea typeface="Roboto Mono"/>
              </a:rPr>
              <a:t>rel</a:t>
            </a:r>
            <a: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  <a:t>=</a:t>
            </a:r>
            <a:r>
              <a:rPr lang="en-US" altLang="en-US" dirty="0">
                <a:solidFill>
                  <a:srgbClr val="0D904F"/>
                </a:solidFill>
                <a:latin typeface="Arial Unicode MS"/>
                <a:ea typeface="Roboto Mono"/>
              </a:rPr>
              <a:t>"stylesheet"</a:t>
            </a:r>
            <a:b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</a:br>
            <a: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  <a:t>          </a:t>
            </a:r>
            <a:r>
              <a:rPr lang="en-US" altLang="en-US" dirty="0" err="1">
                <a:solidFill>
                  <a:srgbClr val="9C27B0"/>
                </a:solidFill>
                <a:latin typeface="Arial Unicode MS"/>
                <a:ea typeface="Roboto Mono"/>
              </a:rPr>
              <a:t>href</a:t>
            </a:r>
            <a: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  <a:t>=</a:t>
            </a:r>
            <a:r>
              <a:rPr lang="en-US" altLang="en-US" dirty="0">
                <a:solidFill>
                  <a:srgbClr val="0D904F"/>
                </a:solidFill>
                <a:latin typeface="Arial Unicode MS"/>
                <a:ea typeface="Roboto Mono"/>
              </a:rPr>
              <a:t>"https://fonts.googleapis.com/</a:t>
            </a:r>
            <a:r>
              <a:rPr lang="en-US" altLang="en-US" dirty="0" err="1">
                <a:solidFill>
                  <a:srgbClr val="0D904F"/>
                </a:solidFill>
                <a:latin typeface="Arial Unicode MS"/>
                <a:ea typeface="Roboto Mono"/>
              </a:rPr>
              <a:t>css?family</a:t>
            </a:r>
            <a:r>
              <a:rPr lang="en-US" altLang="en-US" dirty="0">
                <a:solidFill>
                  <a:srgbClr val="0D904F"/>
                </a:solidFill>
                <a:latin typeface="Arial Unicode MS"/>
                <a:ea typeface="Roboto Mono"/>
              </a:rPr>
              <a:t>=Tangerine"</a:t>
            </a:r>
            <a:r>
              <a:rPr lang="en-US" altLang="en-US" dirty="0">
                <a:solidFill>
                  <a:srgbClr val="3B78E7"/>
                </a:solidFill>
                <a:latin typeface="Arial Unicode MS"/>
                <a:ea typeface="Roboto Mono"/>
              </a:rPr>
              <a:t>&gt;</a:t>
            </a:r>
            <a:b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</a:br>
            <a: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  <a:t>    </a:t>
            </a:r>
            <a:r>
              <a:rPr lang="en-US" altLang="en-US" dirty="0">
                <a:solidFill>
                  <a:srgbClr val="3B78E7"/>
                </a:solidFill>
                <a:latin typeface="Arial Unicode MS"/>
                <a:ea typeface="Roboto Mono"/>
              </a:rPr>
              <a:t>&lt;style&gt;</a:t>
            </a:r>
            <a:b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</a:br>
            <a: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  <a:t>      body {</a:t>
            </a:r>
            <a:b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</a:br>
            <a: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  <a:t>        </a:t>
            </a:r>
            <a:r>
              <a:rPr lang="en-US" altLang="en-US" dirty="0">
                <a:solidFill>
                  <a:srgbClr val="3B78E7"/>
                </a:solidFill>
                <a:latin typeface="Arial Unicode MS"/>
                <a:ea typeface="Roboto Mono"/>
              </a:rPr>
              <a:t>font-family</a:t>
            </a:r>
            <a: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  <a:t>: </a:t>
            </a:r>
            <a:r>
              <a:rPr lang="en-US" altLang="en-US" dirty="0">
                <a:solidFill>
                  <a:srgbClr val="0D904F"/>
                </a:solidFill>
                <a:latin typeface="Arial Unicode MS"/>
                <a:ea typeface="Roboto Mono"/>
              </a:rPr>
              <a:t>'Tangerine'</a:t>
            </a:r>
            <a: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  <a:t>, serif;</a:t>
            </a:r>
            <a:b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</a:br>
            <a: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  <a:t>        </a:t>
            </a:r>
            <a:r>
              <a:rPr lang="en-US" altLang="en-US" dirty="0">
                <a:solidFill>
                  <a:srgbClr val="3B78E7"/>
                </a:solidFill>
                <a:latin typeface="Arial Unicode MS"/>
                <a:ea typeface="Roboto Mono"/>
              </a:rPr>
              <a:t>font-size</a:t>
            </a:r>
            <a: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  <a:t>: </a:t>
            </a:r>
            <a:r>
              <a:rPr lang="en-US" altLang="en-US" dirty="0">
                <a:solidFill>
                  <a:srgbClr val="C53929"/>
                </a:solidFill>
                <a:latin typeface="Arial Unicode MS"/>
                <a:ea typeface="Roboto Mono"/>
              </a:rPr>
              <a:t>48px</a:t>
            </a:r>
            <a: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  <a:t>;</a:t>
            </a:r>
            <a:b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</a:br>
            <a: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  <a:t>      }</a:t>
            </a:r>
            <a:b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</a:br>
            <a: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  <a:t>    </a:t>
            </a:r>
            <a:r>
              <a:rPr lang="en-US" altLang="en-US" dirty="0">
                <a:solidFill>
                  <a:srgbClr val="3B78E7"/>
                </a:solidFill>
                <a:latin typeface="Arial Unicode MS"/>
                <a:ea typeface="Roboto Mono"/>
              </a:rPr>
              <a:t>&lt;/style&gt;</a:t>
            </a:r>
            <a:b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</a:br>
            <a: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  <a:t>  </a:t>
            </a:r>
            <a:r>
              <a:rPr lang="en-US" altLang="en-US" dirty="0">
                <a:solidFill>
                  <a:srgbClr val="3B78E7"/>
                </a:solidFill>
                <a:latin typeface="Arial Unicode MS"/>
                <a:ea typeface="Roboto Mono"/>
              </a:rPr>
              <a:t>&lt;/head&gt;</a:t>
            </a:r>
            <a:b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</a:br>
            <a: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  <a:t>  </a:t>
            </a:r>
            <a:r>
              <a:rPr lang="en-US" altLang="en-US" dirty="0">
                <a:solidFill>
                  <a:srgbClr val="3B78E7"/>
                </a:solidFill>
                <a:latin typeface="Arial Unicode MS"/>
                <a:ea typeface="Roboto Mono"/>
              </a:rPr>
              <a:t>&lt;body&gt;</a:t>
            </a:r>
            <a:b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</a:br>
            <a: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  <a:t>    </a:t>
            </a:r>
            <a:r>
              <a:rPr lang="en-US" altLang="en-US" dirty="0">
                <a:solidFill>
                  <a:srgbClr val="3B78E7"/>
                </a:solidFill>
                <a:latin typeface="Arial Unicode MS"/>
                <a:ea typeface="Roboto Mono"/>
              </a:rPr>
              <a:t>&lt;div&gt;</a:t>
            </a:r>
            <a: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  <a:t>Making the Web Beautiful!</a:t>
            </a:r>
            <a:r>
              <a:rPr lang="en-US" altLang="en-US" dirty="0">
                <a:solidFill>
                  <a:srgbClr val="3B78E7"/>
                </a:solidFill>
                <a:latin typeface="Arial Unicode MS"/>
                <a:ea typeface="Roboto Mono"/>
              </a:rPr>
              <a:t>&lt;/div&gt;</a:t>
            </a:r>
            <a:b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</a:br>
            <a: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  <a:t>  </a:t>
            </a:r>
            <a:r>
              <a:rPr lang="en-US" altLang="en-US" dirty="0">
                <a:solidFill>
                  <a:srgbClr val="3B78E7"/>
                </a:solidFill>
                <a:latin typeface="Arial Unicode MS"/>
                <a:ea typeface="Roboto Mono"/>
              </a:rPr>
              <a:t>&lt;/body&gt;</a:t>
            </a:r>
            <a:br>
              <a:rPr lang="en-US" altLang="en-US" dirty="0">
                <a:solidFill>
                  <a:srgbClr val="37474F"/>
                </a:solidFill>
                <a:latin typeface="Arial Unicode MS"/>
                <a:ea typeface="Roboto Mono"/>
              </a:rPr>
            </a:br>
            <a:r>
              <a:rPr lang="en-US" altLang="en-US" dirty="0">
                <a:solidFill>
                  <a:srgbClr val="3B78E7"/>
                </a:solidFill>
                <a:latin typeface="Arial Unicode MS"/>
                <a:ea typeface="Roboto Mono"/>
              </a:rPr>
              <a:t>&lt;/html&gt;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99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Web safe fonts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606051" cy="4351338"/>
          </a:xfrm>
        </p:spPr>
        <p:txBody>
          <a:bodyPr>
            <a:normAutofit/>
          </a:bodyPr>
          <a:lstStyle/>
          <a:p>
            <a:r>
              <a:rPr lang="en-US" dirty="0"/>
              <a:t>Web safe fonts are fonts that are more likely to be present on a large number of computer systems.  </a:t>
            </a:r>
          </a:p>
          <a:p>
            <a:r>
              <a:rPr lang="en-US" dirty="0"/>
              <a:t>Choosing web safe fonts increases the chances that your content will be displayed in the chosen font. </a:t>
            </a:r>
          </a:p>
          <a:p>
            <a:r>
              <a:rPr lang="en-US" dirty="0"/>
              <a:t>If a font is chosen that is not readily available on the users systems the page will render differently than expected.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15 Best Web Safe Fonts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21380" y="5853798"/>
            <a:ext cx="7842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https://www.moorecreative.com/Articles/Detail/tabid/522/ArticleId/11/What-are-Web-Safe-Fonts.aspx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061385"/>
            <a:ext cx="7694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https://websitesetup.org/web-safe-fonts-html-css/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16F47A-36FB-4651-A99A-C68A0A392B9E}"/>
              </a:ext>
            </a:extLst>
          </p:cNvPr>
          <p:cNvSpPr/>
          <p:nvPr/>
        </p:nvSpPr>
        <p:spPr>
          <a:xfrm>
            <a:off x="9780463" y="1825625"/>
            <a:ext cx="71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A3838"/>
                </a:solidFill>
                <a:latin typeface="Proxima Nova Soft"/>
              </a:rPr>
              <a:t>Arial</a:t>
            </a:r>
            <a:endParaRPr lang="en-US" b="1" i="0" dirty="0">
              <a:solidFill>
                <a:srgbClr val="3A3838"/>
              </a:solidFill>
              <a:effectLst/>
              <a:latin typeface="Proxima Nova Sof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D1F0D7-CE61-4ABA-9D60-C3FC3A4BEBFF}"/>
              </a:ext>
            </a:extLst>
          </p:cNvPr>
          <p:cNvSpPr/>
          <p:nvPr/>
        </p:nvSpPr>
        <p:spPr>
          <a:xfrm>
            <a:off x="9780463" y="2273447"/>
            <a:ext cx="1023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A3838"/>
                </a:solidFill>
                <a:latin typeface="Proxima Nova Soft"/>
              </a:rPr>
              <a:t>Roboto</a:t>
            </a:r>
            <a:endParaRPr lang="en-US" b="1" i="0" dirty="0">
              <a:solidFill>
                <a:srgbClr val="3A3838"/>
              </a:solidFill>
              <a:effectLst/>
              <a:latin typeface="Proxima Nova Sof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D51EC7-37B3-4518-A446-9E354ECED1FE}"/>
              </a:ext>
            </a:extLst>
          </p:cNvPr>
          <p:cNvSpPr/>
          <p:nvPr/>
        </p:nvSpPr>
        <p:spPr>
          <a:xfrm>
            <a:off x="9780463" y="2698186"/>
            <a:ext cx="2342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A3838"/>
                </a:solidFill>
                <a:latin typeface="Proxima Nova Soft"/>
              </a:rPr>
              <a:t>Times New Roman</a:t>
            </a:r>
            <a:endParaRPr lang="en-US" b="1" i="0" dirty="0">
              <a:solidFill>
                <a:srgbClr val="3A3838"/>
              </a:solidFill>
              <a:effectLst/>
              <a:latin typeface="Proxima Nova Sof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87CFD1-3ABF-41E4-BF40-B51D4092DFA5}"/>
              </a:ext>
            </a:extLst>
          </p:cNvPr>
          <p:cNvSpPr/>
          <p:nvPr/>
        </p:nvSpPr>
        <p:spPr>
          <a:xfrm>
            <a:off x="9780463" y="3190132"/>
            <a:ext cx="870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A3838"/>
                </a:solidFill>
                <a:latin typeface="Proxima Nova Soft"/>
              </a:rPr>
              <a:t>Times</a:t>
            </a:r>
            <a:endParaRPr lang="en-US" b="1" i="0" dirty="0">
              <a:solidFill>
                <a:srgbClr val="3A3838"/>
              </a:solidFill>
              <a:effectLst/>
              <a:latin typeface="Proxima Nova Sof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EF0E6B-991C-4DA2-8186-33A6DA20AFB5}"/>
              </a:ext>
            </a:extLst>
          </p:cNvPr>
          <p:cNvSpPr/>
          <p:nvPr/>
        </p:nvSpPr>
        <p:spPr>
          <a:xfrm>
            <a:off x="9780463" y="3605817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A3838"/>
                </a:solidFill>
                <a:latin typeface="Proxima Nova Soft"/>
              </a:rPr>
              <a:t>Courier New…</a:t>
            </a:r>
            <a:endParaRPr lang="en-US" b="1" i="0" dirty="0">
              <a:solidFill>
                <a:srgbClr val="3A3838"/>
              </a:solidFill>
              <a:effectLst/>
              <a:latin typeface="Proxima Nova Soft"/>
            </a:endParaRPr>
          </a:p>
        </p:txBody>
      </p:sp>
    </p:spTree>
    <p:extLst>
      <p:ext uri="{BB962C8B-B14F-4D97-AF65-F5344CB8AC3E}">
        <p14:creationId xmlns:p14="http://schemas.microsoft.com/office/powerpoint/2010/main" val="1966741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Tools for Typography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WhatFont  </a:t>
            </a:r>
          </a:p>
          <a:p>
            <a:pPr lvl="1"/>
            <a:r>
              <a:rPr lang="en-US" dirty="0"/>
              <a:t>https://chrome.google.com/webstore/detail/whatfont/jabopobgcpjmedljpbcaablpmlmfcogm?hl=en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Font Squirrel</a:t>
            </a: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7 typography tool</a:t>
            </a:r>
            <a:r>
              <a:rPr lang="en-US" altLang="zh-CN" b="1" dirty="0"/>
              <a:t>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024568" y="5073134"/>
            <a:ext cx="8159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https://www.creativebloq.com/features/7-new-typography-tools-for-2017</a:t>
            </a:r>
          </a:p>
        </p:txBody>
      </p:sp>
    </p:spTree>
    <p:extLst>
      <p:ext uri="{BB962C8B-B14F-4D97-AF65-F5344CB8AC3E}">
        <p14:creationId xmlns:p14="http://schemas.microsoft.com/office/powerpoint/2010/main" val="36928302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49A8F3-AAB9-4591-AF1E-59CC27442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CB3DD1-8E20-49E3-9688-FA2C5BD3D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Typography</a:t>
            </a:r>
          </a:p>
          <a:p>
            <a:pPr lvl="1"/>
            <a:r>
              <a:rPr lang="en-US" altLang="zh-CN" dirty="0"/>
              <a:t>Leading</a:t>
            </a:r>
          </a:p>
          <a:p>
            <a:pPr lvl="1"/>
            <a:r>
              <a:rPr lang="en-US" altLang="zh-CN" dirty="0"/>
              <a:t>Kerning</a:t>
            </a:r>
          </a:p>
          <a:p>
            <a:pPr lvl="1"/>
            <a:r>
              <a:rPr lang="en-US" altLang="zh-CN" dirty="0"/>
              <a:t>Tracking</a:t>
            </a:r>
          </a:p>
          <a:p>
            <a:pPr lvl="1"/>
            <a:r>
              <a:rPr lang="en-US" altLang="zh-CN" dirty="0"/>
              <a:t>Hierarchy</a:t>
            </a:r>
          </a:p>
        </p:txBody>
      </p:sp>
      <p:pic>
        <p:nvPicPr>
          <p:cNvPr id="1026" name="Picture 2" descr="Image result for Typography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8" r="3335"/>
          <a:stretch/>
        </p:blipFill>
        <p:spPr bwMode="auto">
          <a:xfrm>
            <a:off x="5931567" y="1563182"/>
            <a:ext cx="6260433" cy="492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63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Why Typography Matters — Especially at the 2017 Oscars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19300" y="5665569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http://www.slate.com/blogs/browbeat/2017/02/27/moonlight_wins_best_picture_as_incredible_twist_ending_makes_2017_oscars.html</a:t>
            </a:r>
          </a:p>
        </p:txBody>
      </p:sp>
      <p:sp>
        <p:nvSpPr>
          <p:cNvPr id="6" name="Rectangle 5"/>
          <p:cNvSpPr/>
          <p:nvPr/>
        </p:nvSpPr>
        <p:spPr>
          <a:xfrm>
            <a:off x="2152650" y="1825625"/>
            <a:ext cx="775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https://www.youtube.com/watch?v=8KeOxeuiZjs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2487129"/>
            <a:ext cx="7364812" cy="182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40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19CC0-6895-4138-BFE2-3CA1DFFEE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556"/>
            <a:ext cx="10515600" cy="1325563"/>
          </a:xfrm>
        </p:spPr>
        <p:txBody>
          <a:bodyPr/>
          <a:lstStyle/>
          <a:p>
            <a:r>
              <a:rPr lang="en-US" b="1" dirty="0"/>
              <a:t>Review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D6AFD-0E8C-46E2-8BA2-DF6623975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362"/>
            <a:ext cx="7532487" cy="5939951"/>
          </a:xfrm>
        </p:spPr>
        <p:txBody>
          <a:bodyPr>
            <a:normAutofit lnSpcReduction="10000"/>
          </a:bodyPr>
          <a:lstStyle/>
          <a:p>
            <a:pPr marL="463550" indent="-463550">
              <a:lnSpc>
                <a:spcPct val="100000"/>
              </a:lnSpc>
              <a:spcBef>
                <a:spcPts val="0"/>
              </a:spcBef>
              <a:buAutoNum type="arabicPeriod"/>
              <a:tabLst>
                <a:tab pos="573088" algn="l"/>
              </a:tabLst>
            </a:pPr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are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sz="3200" dirty="0"/>
              <a:t>methods for establishing a visual typographic hierarchy?</a:t>
            </a:r>
          </a:p>
          <a:p>
            <a:pPr marL="463550" indent="-463550">
              <a:lnSpc>
                <a:spcPct val="100000"/>
              </a:lnSpc>
              <a:spcBef>
                <a:spcPts val="0"/>
              </a:spcBef>
              <a:buAutoNum type="arabicPeriod"/>
              <a:tabLst>
                <a:tab pos="573088" algn="l"/>
              </a:tabLst>
            </a:pPr>
            <a:endParaRPr lang="en-US" sz="3200" dirty="0"/>
          </a:p>
          <a:p>
            <a:pPr marL="463550" indent="-463550">
              <a:lnSpc>
                <a:spcPct val="100000"/>
              </a:lnSpc>
              <a:spcBef>
                <a:spcPts val="0"/>
              </a:spcBef>
              <a:buAutoNum type="arabicPeriod"/>
              <a:tabLst>
                <a:tab pos="573088" algn="l"/>
              </a:tabLst>
            </a:pPr>
            <a:r>
              <a:rPr lang="en-US" altLang="zh-CN" sz="3200" dirty="0"/>
              <a:t>What t</a:t>
            </a:r>
            <a:r>
              <a:rPr lang="en-US" sz="3200" dirty="0"/>
              <a:t>he magic number for line-height</a:t>
            </a:r>
            <a:r>
              <a:rPr lang="en-US" altLang="zh-CN" sz="3200" dirty="0"/>
              <a:t>/</a:t>
            </a:r>
            <a:r>
              <a:rPr lang="en-US" sz="3200" dirty="0"/>
              <a:t>font size</a:t>
            </a:r>
            <a:r>
              <a:rPr lang="en-US" altLang="zh-CN" sz="3200" dirty="0"/>
              <a:t>?</a:t>
            </a:r>
          </a:p>
          <a:p>
            <a:pPr marL="463550" indent="-463550">
              <a:lnSpc>
                <a:spcPct val="100000"/>
              </a:lnSpc>
              <a:spcBef>
                <a:spcPts val="0"/>
              </a:spcBef>
              <a:buAutoNum type="arabicPeriod"/>
              <a:tabLst>
                <a:tab pos="573088" algn="l"/>
              </a:tabLst>
            </a:pPr>
            <a:endParaRPr lang="en-US" sz="3200" dirty="0"/>
          </a:p>
          <a:p>
            <a:pPr marL="463550" indent="-463550">
              <a:lnSpc>
                <a:spcPct val="100000"/>
              </a:lnSpc>
              <a:spcBef>
                <a:spcPts val="0"/>
              </a:spcBef>
              <a:buNone/>
              <a:tabLst>
                <a:tab pos="573088" algn="l"/>
              </a:tabLst>
            </a:pPr>
            <a:r>
              <a:rPr lang="en-US" altLang="zh-CN" sz="3200" dirty="0"/>
              <a:t>3. What is the difference between Serif and Sans serif? Which one is widely used on websites?</a:t>
            </a:r>
          </a:p>
          <a:p>
            <a:pPr marL="463550" indent="-463550">
              <a:lnSpc>
                <a:spcPct val="100000"/>
              </a:lnSpc>
              <a:spcBef>
                <a:spcPts val="0"/>
              </a:spcBef>
              <a:buNone/>
              <a:tabLst>
                <a:tab pos="573088" algn="l"/>
              </a:tabLst>
            </a:pPr>
            <a:endParaRPr lang="en-US" altLang="zh-CN" sz="3200" dirty="0"/>
          </a:p>
          <a:p>
            <a:pPr marL="463550" indent="-463550">
              <a:lnSpc>
                <a:spcPct val="100000"/>
              </a:lnSpc>
              <a:spcBef>
                <a:spcPts val="0"/>
              </a:spcBef>
              <a:buNone/>
              <a:tabLst>
                <a:tab pos="573088" algn="l"/>
              </a:tabLst>
            </a:pPr>
            <a:r>
              <a:rPr lang="en-US" altLang="zh-CN" sz="3200" dirty="0"/>
              <a:t>4. Are Web fonts and Web safe fonts the same? If not, what are the differences?</a:t>
            </a: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/>
          </a:p>
        </p:txBody>
      </p:sp>
      <p:pic>
        <p:nvPicPr>
          <p:cNvPr id="4" name="Picture 2" descr="typographic-hierarchy-none">
            <a:extLst>
              <a:ext uri="{FF2B5EF4-FFF2-40B4-BE49-F238E27FC236}">
                <a16:creationId xmlns:a16="http://schemas.microsoft.com/office/drawing/2014/main" id="{E49B9087-AF43-4106-B6F4-F5D8B5F5F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87" y="1636698"/>
            <a:ext cx="3821313" cy="270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05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https://cdn-images-1.medium.com/max/800/1*NZSJ_LCWYQzcbnfV6_jkNQ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27907"/>
            <a:ext cx="76200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05150" y="5439569"/>
            <a:ext cx="5981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edium-content-sans-serif-font"/>
              </a:rPr>
              <a:t>Original televised screenshot.</a:t>
            </a:r>
            <a:r>
              <a:rPr lang="en-US" dirty="0">
                <a:latin typeface="medium-content-sans-serif-font"/>
              </a:rPr>
              <a:t> Image: ABC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1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https://cdn-images-1.medium.com/max/800/1*JqSfrjAuajO-9bSwOaaox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27907"/>
            <a:ext cx="76200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05150" y="5439569"/>
            <a:ext cx="5981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Reconstructed the card Warren and Faye </a:t>
            </a:r>
            <a:r>
              <a:rPr lang="en-US" b="1" i="1" dirty="0"/>
              <a:t>would’ve seen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69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027908"/>
            <a:ext cx="7620000" cy="4276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05150" y="5439570"/>
            <a:ext cx="5981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Modified version of the wrong card.</a:t>
            </a:r>
            <a:r>
              <a:rPr lang="en-US" dirty="0"/>
              <a:t> Image: </a:t>
            </a:r>
            <a:r>
              <a:rPr lang="en-US" dirty="0" err="1">
                <a:hlinkClick r:id="rId3"/>
              </a:rPr>
              <a:t>benjamin</a:t>
            </a:r>
            <a:r>
              <a:rPr lang="en-US" dirty="0">
                <a:hlinkClick r:id="rId3"/>
              </a:rPr>
              <a:t> bannister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47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2118</TotalTime>
  <Words>1751</Words>
  <Application>Microsoft Office PowerPoint</Application>
  <PresentationFormat>Widescreen</PresentationFormat>
  <Paragraphs>232</Paragraphs>
  <Slides>60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3" baseType="lpstr">
      <vt:lpstr>Arial Unicode MS</vt:lpstr>
      <vt:lpstr>medium-content-sans-serif-font</vt:lpstr>
      <vt:lpstr>Proxima Nova Soft</vt:lpstr>
      <vt:lpstr>Arial</vt:lpstr>
      <vt:lpstr>Arial</vt:lpstr>
      <vt:lpstr>Calibri</vt:lpstr>
      <vt:lpstr>Calibri Light</vt:lpstr>
      <vt:lpstr>Consolas</vt:lpstr>
      <vt:lpstr>Helvetica</vt:lpstr>
      <vt:lpstr>Open Sans</vt:lpstr>
      <vt:lpstr>Oswald</vt:lpstr>
      <vt:lpstr>Times</vt:lpstr>
      <vt:lpstr>Office Theme</vt:lpstr>
      <vt:lpstr>Today’s Content</vt:lpstr>
      <vt:lpstr>What is typography?</vt:lpstr>
      <vt:lpstr>PowerPoint Presentation</vt:lpstr>
      <vt:lpstr>PowerPoint Presentation</vt:lpstr>
      <vt:lpstr>Typography</vt:lpstr>
      <vt:lpstr>Why Typography Matters — Especially at the 2017 Oscars</vt:lpstr>
      <vt:lpstr>PowerPoint Presentation</vt:lpstr>
      <vt:lpstr>PowerPoint Presentation</vt:lpstr>
      <vt:lpstr>PowerPoint Presentation</vt:lpstr>
      <vt:lpstr>PowerPoint Presentation</vt:lpstr>
      <vt:lpstr>You are looking for a babysitter. Here is what you found online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Terms to Know</vt:lpstr>
      <vt:lpstr>Leading-the distance between the baselines of successive lines of type</vt:lpstr>
      <vt:lpstr>The magic number for line-height: 150% of the font size you are using</vt:lpstr>
      <vt:lpstr>Google’s ratio is for line height 22/16 = 1.375</vt:lpstr>
      <vt:lpstr>Apple’s ratio for line height is 29/21 = 1.381</vt:lpstr>
      <vt:lpstr>Ratios of Existing Websites</vt:lpstr>
      <vt:lpstr>Tracking/Letter-spacing refers to the overall spacing of a word or block of text affecting its overall density</vt:lpstr>
      <vt:lpstr>Kerning-the spacing between specific letters</vt:lpstr>
      <vt:lpstr>Kerning-the spacing between specific letters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Hierarchy- an order of importance</vt:lpstr>
      <vt:lpstr>PowerPoint Presentation</vt:lpstr>
      <vt:lpstr>Styling Techniques</vt:lpstr>
      <vt:lpstr>Size</vt:lpstr>
      <vt:lpstr>Color</vt:lpstr>
      <vt:lpstr>Position</vt:lpstr>
      <vt:lpstr>Contrasting Typefaces</vt:lpstr>
      <vt:lpstr>Serif</vt:lpstr>
      <vt:lpstr>Sans Serif</vt:lpstr>
      <vt:lpstr>PowerPoint Presentation</vt:lpstr>
      <vt:lpstr>Combination</vt:lpstr>
      <vt:lpstr>PowerPoint Presentation</vt:lpstr>
      <vt:lpstr>Serif vs. Sans Serif</vt:lpstr>
      <vt:lpstr>Serif vs. Sans-Serif Fonts for HD Screens</vt:lpstr>
      <vt:lpstr>Fonts with reputation of being outdated and overused</vt:lpstr>
      <vt:lpstr>PowerPoint Presentation</vt:lpstr>
      <vt:lpstr>The "Ban Comic Sans" movement began in September 2002</vt:lpstr>
      <vt:lpstr>PowerPoint Presentation</vt:lpstr>
      <vt:lpstr>PowerPoint Presentation</vt:lpstr>
      <vt:lpstr>PowerPoint Presentation</vt:lpstr>
      <vt:lpstr>Designer redesigned the logos of famous brands using Comic Sans</vt:lpstr>
      <vt:lpstr>Font-family property</vt:lpstr>
      <vt:lpstr>Web fonts</vt:lpstr>
      <vt:lpstr>Web safe fonts</vt:lpstr>
      <vt:lpstr>Tools for Typography</vt:lpstr>
      <vt:lpstr>Summary</vt:lpstr>
      <vt:lpstr>Review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Typography</dc:title>
  <dc:creator>Lai, Jianwei</dc:creator>
  <cp:lastModifiedBy>Lai, Jianwei</cp:lastModifiedBy>
  <cp:revision>94</cp:revision>
  <cp:lastPrinted>2020-03-03T22:55:35Z</cp:lastPrinted>
  <dcterms:created xsi:type="dcterms:W3CDTF">2018-10-02T14:14:55Z</dcterms:created>
  <dcterms:modified xsi:type="dcterms:W3CDTF">2022-03-01T18:31:00Z</dcterms:modified>
</cp:coreProperties>
</file>